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3-1.png>
</file>

<file path=ppt/media/image-3-2.png>
</file>

<file path=ppt/media/image-3-3.png>
</file>

<file path=ppt/media/image-3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4050" y="0"/>
            <a:ext cx="5079950" cy="5143500"/>
          </a:xfrm>
          <a:prstGeom prst="rect">
            <a:avLst/>
          </a:prstGeom>
          <a:solidFill>
            <a:srgbClr val="2D1B4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0" y="1524000"/>
            <a:ext cx="63401" cy="2095500"/>
          </a:xfrm>
          <a:prstGeom prst="rect">
            <a:avLst/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762000" y="381000"/>
            <a:ext cx="1269950" cy="381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2622649" y="1366838"/>
            <a:ext cx="3898553" cy="1454051"/>
          </a:xfrm>
          <a:prstGeom prst="roundRect">
            <a:avLst>
              <a:gd name="adj" fmla="val 5241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619882" y="1684288"/>
            <a:ext cx="1904086" cy="819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5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</a:t>
            </a:r>
            <a:endParaRPr lang="en-US" sz="5600" dirty="0"/>
          </a:p>
        </p:txBody>
      </p:sp>
      <p:sp>
        <p:nvSpPr>
          <p:cNvPr id="7" name="Text 5"/>
          <p:cNvSpPr/>
          <p:nvPr/>
        </p:nvSpPr>
        <p:spPr>
          <a:xfrm>
            <a:off x="2870448" y="3138339"/>
            <a:ext cx="3403104" cy="638175"/>
          </a:xfrm>
          <a:prstGeom prst="roundRect">
            <a:avLst>
              <a:gd name="adj" fmla="val 7960"/>
            </a:avLst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3484016" y="3290739"/>
            <a:ext cx="2175968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新世纪福音战士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62000" y="4286548"/>
            <a:ext cx="1100138" cy="412552"/>
          </a:xfrm>
          <a:prstGeom prst="roundRect">
            <a:avLst>
              <a:gd name="adj" fmla="val 9235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1015901" y="4388048"/>
            <a:ext cx="604183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NERV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798320" y="4286548"/>
            <a:ext cx="1583680" cy="412552"/>
          </a:xfrm>
          <a:prstGeom prst="roundRect">
            <a:avLst>
              <a:gd name="adj" fmla="val 9235"/>
            </a:avLst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7115770" y="4388048"/>
            <a:ext cx="96775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4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1995 - 2021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1B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34901" y="381000"/>
            <a:ext cx="888950" cy="38100"/>
          </a:xfrm>
          <a:prstGeom prst="rect">
            <a:avLst/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34901" y="546050"/>
            <a:ext cx="165785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故事概述</a:t>
            </a:r>
            <a:endParaRPr lang="en-US" sz="3200" dirty="0"/>
          </a:p>
        </p:txBody>
      </p:sp>
      <p:sp>
        <p:nvSpPr>
          <p:cNvPr id="5" name="Text 3"/>
          <p:cNvSpPr/>
          <p:nvPr/>
        </p:nvSpPr>
        <p:spPr>
          <a:xfrm>
            <a:off x="634901" y="1269950"/>
            <a:ext cx="7874198" cy="1530251"/>
          </a:xfrm>
          <a:prstGeom prst="roundRect">
            <a:avLst>
              <a:gd name="adj" fmla="val 6639"/>
            </a:avLst>
          </a:prstGeom>
          <a:solidFill>
            <a:srgbClr val="4ECDC4">
              <a:alpha val="12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58713" y="1269950"/>
            <a:ext cx="0" cy="1530251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99976" y="1549301"/>
            <a:ext cx="7335506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00" dirty="0">
                <a:solidFill>
                  <a:srgbClr val="E0E0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2015年，距离被称为"第二次冲击"的全球性灾难已过去15年。少年碇真嗣被父亲碇源堂召唤至第三新东京市，他必须驾驶名为EVA的巨型生体兵器，与威胁人类存亡的神秘生命体"使徒"战斗。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34901" y="2793950"/>
            <a:ext cx="2455515" cy="1317575"/>
          </a:xfrm>
          <a:prstGeom prst="roundRect">
            <a:avLst>
              <a:gd name="adj" fmla="val 5783"/>
            </a:avLst>
          </a:prstGeom>
          <a:solidFill>
            <a:srgbClr val="FF6B6B">
              <a:alpha val="1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634901" y="2813000"/>
            <a:ext cx="2455515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63501" y="3060650"/>
            <a:ext cx="2038282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故事背景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863501" y="3425726"/>
            <a:ext cx="2038282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第三新东京市，为抵御使徒而建造的要塞都市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3344317" y="2793950"/>
            <a:ext cx="2455515" cy="1317575"/>
          </a:xfrm>
          <a:prstGeom prst="roundRect">
            <a:avLst>
              <a:gd name="adj" fmla="val 5783"/>
            </a:avLst>
          </a:prstGeom>
          <a:solidFill>
            <a:srgbClr val="FF6B6B">
              <a:alpha val="1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3344317" y="2813000"/>
            <a:ext cx="2455515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572917" y="3060650"/>
            <a:ext cx="2038282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核心组织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3572917" y="3425726"/>
            <a:ext cx="2038282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NERV，负责运营EVA的特务机关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6053733" y="2793950"/>
            <a:ext cx="2455515" cy="1317575"/>
          </a:xfrm>
          <a:prstGeom prst="roundRect">
            <a:avLst>
              <a:gd name="adj" fmla="val 5783"/>
            </a:avLst>
          </a:prstGeom>
          <a:solidFill>
            <a:srgbClr val="FF6B6B">
              <a:alpha val="1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6053733" y="2813000"/>
            <a:ext cx="2455515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6282333" y="3060650"/>
            <a:ext cx="2038282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主要威胁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6282333" y="3425726"/>
            <a:ext cx="2038282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使徒，企图引发第三次冲击的神秘存在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5969050" y="4572000"/>
            <a:ext cx="3174950" cy="571500"/>
          </a:xfrm>
          <a:prstGeom prst="rect">
            <a:avLst/>
          </a:prstGeom>
          <a:solidFill>
            <a:srgbClr val="1B263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7494389" y="4686300"/>
            <a:ext cx="1014710" cy="304800"/>
          </a:xfrm>
          <a:prstGeom prst="roundRect">
            <a:avLst>
              <a:gd name="adj" fmla="val 12500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7684889" y="4762500"/>
            <a:ext cx="64638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NERV HQ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63401"/>
          </a:xfrm>
          <a:prstGeom prst="rect">
            <a:avLst/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34901" y="317450"/>
            <a:ext cx="1450797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主要角色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634901" y="847576"/>
            <a:ext cx="145079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Bef>
                <a:spcPts val="500"/>
              </a:spcBef>
              <a:buNone/>
            </a:pPr>
            <a:r>
              <a:rPr lang="en-US" sz="1100" dirty="0">
                <a:solidFill>
                  <a:srgbClr val="8888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 驾驶员 - 适格者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634901" y="1079450"/>
            <a:ext cx="2069902" cy="2596009"/>
          </a:xfrm>
          <a:prstGeom prst="roundRect">
            <a:avLst>
              <a:gd name="adj" fmla="val 3681"/>
            </a:avLst>
          </a:prstGeom>
          <a:solidFill>
            <a:srgbClr val="FFFFFF">
              <a:alpha val="4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34901" y="3656409"/>
            <a:ext cx="2069902" cy="0"/>
          </a:xfrm>
          <a:prstGeom prst="line">
            <a:avLst/>
          </a:prstGeom>
          <a:noFill/>
          <a:ln w="38100">
            <a:solidFill>
              <a:srgbClr val="5C7CF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1851" y="2349252"/>
            <a:ext cx="1852321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3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碇真嗣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61851" y="2606427"/>
            <a:ext cx="185232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第三适格者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761851" y="2860328"/>
            <a:ext cx="545902" cy="228600"/>
          </a:xfrm>
          <a:prstGeom prst="roundRect">
            <a:avLst>
              <a:gd name="adj" fmla="val 16667"/>
            </a:avLst>
          </a:prstGeom>
          <a:solidFill>
            <a:srgbClr val="4ECDC4">
              <a:alpha val="2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863352" y="2898428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初号机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761851" y="3190429"/>
            <a:ext cx="1852321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不情愿的主角，与父亲关系疏离，不断质疑自我价值。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2895302" y="1079450"/>
            <a:ext cx="2069902" cy="2596009"/>
          </a:xfrm>
          <a:prstGeom prst="roundRect">
            <a:avLst>
              <a:gd name="adj" fmla="val 3681"/>
            </a:avLst>
          </a:prstGeom>
          <a:solidFill>
            <a:srgbClr val="FFFFFF">
              <a:alpha val="4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2895302" y="3656409"/>
            <a:ext cx="2069902" cy="0"/>
          </a:xfrm>
          <a:prstGeom prst="line">
            <a:avLst/>
          </a:prstGeom>
          <a:noFill/>
          <a:ln w="38100">
            <a:solidFill>
              <a:srgbClr val="74C0F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022253" y="2349252"/>
            <a:ext cx="1852321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3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绫波丽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3022253" y="2606427"/>
            <a:ext cx="185232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第一适格者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3022253" y="2860328"/>
            <a:ext cx="545902" cy="228600"/>
          </a:xfrm>
          <a:prstGeom prst="roundRect">
            <a:avLst>
              <a:gd name="adj" fmla="val 16667"/>
            </a:avLst>
          </a:prstGeom>
          <a:solidFill>
            <a:srgbClr val="4ECDC4">
              <a:alpha val="2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123754" y="2898428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零号机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3022253" y="3190429"/>
            <a:ext cx="1852321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神秘寡言的少女，与EVA计划有不为人知的联系。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5155704" y="1079450"/>
            <a:ext cx="2069902" cy="2596009"/>
          </a:xfrm>
          <a:prstGeom prst="roundRect">
            <a:avLst>
              <a:gd name="adj" fmla="val 3681"/>
            </a:avLst>
          </a:prstGeom>
          <a:solidFill>
            <a:srgbClr val="FFFFFF">
              <a:alpha val="4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5155704" y="3656409"/>
            <a:ext cx="2069902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5282654" y="2349252"/>
            <a:ext cx="1852321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3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明日香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5282654" y="2606427"/>
            <a:ext cx="185232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第二适格者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5282654" y="2860328"/>
            <a:ext cx="545902" cy="228600"/>
          </a:xfrm>
          <a:prstGeom prst="roundRect">
            <a:avLst>
              <a:gd name="adj" fmla="val 16667"/>
            </a:avLst>
          </a:prstGeom>
          <a:solidFill>
            <a:srgbClr val="4ECDC4">
              <a:alpha val="2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5384155" y="2898428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二号机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5282654" y="3190429"/>
            <a:ext cx="1852321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骄傲好胜的德日混血少女，内心隐藏着童年创伤。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7416105" y="1079450"/>
            <a:ext cx="2069902" cy="2596009"/>
          </a:xfrm>
          <a:prstGeom prst="roundRect">
            <a:avLst>
              <a:gd name="adj" fmla="val 3681"/>
            </a:avLst>
          </a:prstGeom>
          <a:solidFill>
            <a:srgbClr val="FFFFFF">
              <a:alpha val="4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Shape 25"/>
          <p:cNvSpPr/>
          <p:nvPr/>
        </p:nvSpPr>
        <p:spPr>
          <a:xfrm>
            <a:off x="7416105" y="3656409"/>
            <a:ext cx="2069902" cy="0"/>
          </a:xfrm>
          <a:prstGeom prst="line">
            <a:avLst/>
          </a:prstGeom>
          <a:noFill/>
          <a:ln w="38100">
            <a:solidFill>
              <a:srgbClr val="DA77F2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543056" y="2349252"/>
            <a:ext cx="1852321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3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渚薰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7543056" y="2606427"/>
            <a:ext cx="185232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第五适格者</a:t>
            </a:r>
            <a:endParaRPr lang="en-US" sz="900" dirty="0"/>
          </a:p>
        </p:txBody>
      </p:sp>
      <p:sp>
        <p:nvSpPr>
          <p:cNvPr id="30" name="Text 28"/>
          <p:cNvSpPr/>
          <p:nvPr/>
        </p:nvSpPr>
        <p:spPr>
          <a:xfrm>
            <a:off x="7543056" y="2860328"/>
            <a:ext cx="545902" cy="228600"/>
          </a:xfrm>
          <a:prstGeom prst="roundRect">
            <a:avLst>
              <a:gd name="adj" fmla="val 16667"/>
            </a:avLst>
          </a:prstGeom>
          <a:solidFill>
            <a:srgbClr val="4ECDC4">
              <a:alpha val="2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7644557" y="2898428"/>
            <a:ext cx="349758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9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二号机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7543056" y="3190429"/>
            <a:ext cx="1852321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神秘少年，与真嗣建立深厚羁绊，真实身份令人震惊。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634901" y="4511725"/>
            <a:ext cx="1015901" cy="314325"/>
          </a:xfrm>
          <a:prstGeom prst="roundRect">
            <a:avLst>
              <a:gd name="adj" fmla="val 12121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825401" y="4587925"/>
            <a:ext cx="647599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适格者计划</a:t>
            </a:r>
            <a:endParaRPr lang="en-US" sz="1000" dirty="0"/>
          </a:p>
        </p:txBody>
      </p:sp>
      <p:pic>
        <p:nvPicPr>
          <p:cNvPr id="35" name="Image 0" descr="A:\study\AI\LLM\Claude-Skills-Test\ppt-test\images\shinji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952" y="1207008"/>
            <a:ext cx="1563624" cy="1042416"/>
          </a:xfrm>
          <a:prstGeom prst="rect">
            <a:avLst/>
          </a:prstGeom>
        </p:spPr>
      </p:pic>
      <p:pic>
        <p:nvPicPr>
          <p:cNvPr id="36" name="Image 1" descr="A:\study\AI\LLM\Claude-Skills-Test\ppt-test\images\re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632" y="1207008"/>
            <a:ext cx="1563624" cy="1042416"/>
          </a:xfrm>
          <a:prstGeom prst="rect">
            <a:avLst/>
          </a:prstGeom>
        </p:spPr>
      </p:pic>
      <p:pic>
        <p:nvPicPr>
          <p:cNvPr id="37" name="Image 2" descr="A:\study\AI\LLM\Claude-Skills-Test\ppt-test\images\asuka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168" y="1207008"/>
            <a:ext cx="1563624" cy="1042416"/>
          </a:xfrm>
          <a:prstGeom prst="rect">
            <a:avLst/>
          </a:prstGeom>
        </p:spPr>
      </p:pic>
      <p:pic>
        <p:nvPicPr>
          <p:cNvPr id="38" name="Image 3" descr="A:\study\AI\LLM\Claude-Skills-Test\ppt-test\images\kaworu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848" y="1207008"/>
            <a:ext cx="1563624" cy="10424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D1B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4901" y="381000"/>
            <a:ext cx="762000" cy="381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34901" y="546050"/>
            <a:ext cx="1531557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 机体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634901" y="1088975"/>
            <a:ext cx="1531557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Bef>
                <a:spcPts val="600"/>
              </a:spcBef>
              <a:buNone/>
            </a:pPr>
            <a:r>
              <a:rPr lang="en-US" sz="12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泛用人型决战兵器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634901" y="1524000"/>
            <a:ext cx="2455515" cy="2294632"/>
          </a:xfrm>
          <a:prstGeom prst="roundRect">
            <a:avLst>
              <a:gd name="adj" fmla="val 3321"/>
            </a:avLst>
          </a:prstGeom>
          <a:solidFill>
            <a:srgbClr val="FFFFFF">
              <a:alpha val="3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634901" y="1524000"/>
            <a:ext cx="2455515" cy="631627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838051" y="1701701"/>
            <a:ext cx="2090199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初号机 试作型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38051" y="2333327"/>
            <a:ext cx="42733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驾驶员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2468314" y="2333327"/>
            <a:ext cx="42733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碇真嗣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838051" y="2625328"/>
            <a:ext cx="28493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配色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2212330" y="2625328"/>
            <a:ext cx="68843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紫色 / 绿色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838051" y="2917329"/>
            <a:ext cx="28493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灵魂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2607915" y="2917329"/>
            <a:ext cx="28493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碇唯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838051" y="3260229"/>
            <a:ext cx="2090199" cy="3807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spcBef>
                <a:spcPts val="1200"/>
              </a:spcBef>
              <a:buNone/>
            </a:pPr>
            <a:r>
              <a:rPr lang="en-US" sz="10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标志性的紫色机体，可进入暴走状态。内含真嗣母亲的灵魂。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3344317" y="1524000"/>
            <a:ext cx="2455515" cy="2294632"/>
          </a:xfrm>
          <a:prstGeom prst="roundRect">
            <a:avLst>
              <a:gd name="adj" fmla="val 3321"/>
            </a:avLst>
          </a:prstGeom>
          <a:solidFill>
            <a:srgbClr val="FFFFFF">
              <a:alpha val="3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344317" y="1524000"/>
            <a:ext cx="2455515" cy="631627"/>
          </a:xfrm>
          <a:prstGeom prst="rect">
            <a:avLst/>
          </a:prstGeom>
          <a:solidFill>
            <a:srgbClr val="1565C0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547467" y="1701701"/>
            <a:ext cx="2090199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零号机 原型机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547467" y="2333327"/>
            <a:ext cx="42733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驾驶员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5177730" y="2333327"/>
            <a:ext cx="42733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绫波丽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3547467" y="2625328"/>
            <a:ext cx="28493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配色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921746" y="2625328"/>
            <a:ext cx="68843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橙色 / 蓝色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3547467" y="2917329"/>
            <a:ext cx="28493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状态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5177730" y="2917329"/>
            <a:ext cx="42733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已损毁</a:t>
            </a:r>
            <a:endParaRPr lang="en-US" sz="1100" dirty="0"/>
          </a:p>
        </p:txBody>
      </p:sp>
      <p:sp>
        <p:nvSpPr>
          <p:cNvPr id="24" name="Text 22"/>
          <p:cNvSpPr/>
          <p:nvPr/>
        </p:nvSpPr>
        <p:spPr>
          <a:xfrm>
            <a:off x="3547467" y="3260229"/>
            <a:ext cx="2090199" cy="3807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spcBef>
                <a:spcPts val="1200"/>
              </a:spcBef>
              <a:buNone/>
            </a:pPr>
            <a:r>
              <a:rPr lang="en-US" sz="10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第一台成功的EVA，性能不稳定但由丽忠实驾驶。</a:t>
            </a:r>
            <a:endParaRPr lang="en-US" sz="1000" dirty="0"/>
          </a:p>
        </p:txBody>
      </p:sp>
      <p:sp>
        <p:nvSpPr>
          <p:cNvPr id="25" name="Text 23"/>
          <p:cNvSpPr/>
          <p:nvPr/>
        </p:nvSpPr>
        <p:spPr>
          <a:xfrm>
            <a:off x="6053733" y="1524000"/>
            <a:ext cx="2455515" cy="2294632"/>
          </a:xfrm>
          <a:prstGeom prst="roundRect">
            <a:avLst>
              <a:gd name="adj" fmla="val 3321"/>
            </a:avLst>
          </a:prstGeom>
          <a:solidFill>
            <a:srgbClr val="FFFFFF">
              <a:alpha val="3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6053733" y="1524000"/>
            <a:ext cx="2455515" cy="631627"/>
          </a:xfrm>
          <a:prstGeom prst="rect">
            <a:avLst/>
          </a:prstGeom>
          <a:solidFill>
            <a:srgbClr val="C6282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6256883" y="1701701"/>
            <a:ext cx="2090199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二号机 量产先行型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256883" y="2333327"/>
            <a:ext cx="42733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驾驶员</a:t>
            </a:r>
            <a:endParaRPr lang="en-US" sz="1100" dirty="0"/>
          </a:p>
        </p:txBody>
      </p:sp>
      <p:sp>
        <p:nvSpPr>
          <p:cNvPr id="29" name="Text 27"/>
          <p:cNvSpPr/>
          <p:nvPr/>
        </p:nvSpPr>
        <p:spPr>
          <a:xfrm>
            <a:off x="7887146" y="2333327"/>
            <a:ext cx="42733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明日香</a:t>
            </a:r>
            <a:endParaRPr lang="en-US" sz="1100" dirty="0"/>
          </a:p>
        </p:txBody>
      </p:sp>
      <p:sp>
        <p:nvSpPr>
          <p:cNvPr id="30" name="Text 28"/>
          <p:cNvSpPr/>
          <p:nvPr/>
        </p:nvSpPr>
        <p:spPr>
          <a:xfrm>
            <a:off x="6256883" y="2625328"/>
            <a:ext cx="28493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配色</a:t>
            </a:r>
            <a:endParaRPr lang="en-US" sz="1100" dirty="0"/>
          </a:p>
        </p:txBody>
      </p:sp>
      <p:sp>
        <p:nvSpPr>
          <p:cNvPr id="31" name="Text 29"/>
          <p:cNvSpPr/>
          <p:nvPr/>
        </p:nvSpPr>
        <p:spPr>
          <a:xfrm>
            <a:off x="8026747" y="2625328"/>
            <a:ext cx="28493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红色</a:t>
            </a:r>
            <a:endParaRPr lang="en-US" sz="1100" dirty="0"/>
          </a:p>
        </p:txBody>
      </p:sp>
      <p:sp>
        <p:nvSpPr>
          <p:cNvPr id="32" name="Text 30"/>
          <p:cNvSpPr/>
          <p:nvPr/>
        </p:nvSpPr>
        <p:spPr>
          <a:xfrm>
            <a:off x="6256883" y="2917329"/>
            <a:ext cx="28493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灵魂</a:t>
            </a:r>
            <a:endParaRPr lang="en-US" sz="1100" dirty="0"/>
          </a:p>
        </p:txBody>
      </p:sp>
      <p:sp>
        <p:nvSpPr>
          <p:cNvPr id="33" name="Text 31"/>
          <p:cNvSpPr/>
          <p:nvPr/>
        </p:nvSpPr>
        <p:spPr>
          <a:xfrm>
            <a:off x="7747546" y="2917329"/>
            <a:ext cx="56972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惣流京子</a:t>
            </a:r>
            <a:endParaRPr lang="en-US" sz="1100" dirty="0"/>
          </a:p>
        </p:txBody>
      </p:sp>
      <p:sp>
        <p:nvSpPr>
          <p:cNvPr id="34" name="Text 32"/>
          <p:cNvSpPr/>
          <p:nvPr/>
        </p:nvSpPr>
        <p:spPr>
          <a:xfrm>
            <a:off x="6256883" y="3260229"/>
            <a:ext cx="2090199" cy="3807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spcBef>
                <a:spcPts val="1200"/>
              </a:spcBef>
              <a:buNone/>
            </a:pPr>
            <a:r>
              <a:rPr lang="en-US" sz="10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首台量产型EVA，四眼设计，战斗风格激进。</a:t>
            </a:r>
            <a:endParaRPr lang="en-US" sz="1000" dirty="0"/>
          </a:p>
        </p:txBody>
      </p:sp>
      <p:sp>
        <p:nvSpPr>
          <p:cNvPr id="35" name="Text 33"/>
          <p:cNvSpPr/>
          <p:nvPr/>
        </p:nvSpPr>
        <p:spPr>
          <a:xfrm>
            <a:off x="0" y="4635550"/>
            <a:ext cx="9144000" cy="507950"/>
          </a:xfrm>
          <a:prstGeom prst="rect">
            <a:avLst/>
          </a:prstGeom>
          <a:solidFill>
            <a:srgbClr val="1B263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634901" y="4727823"/>
            <a:ext cx="1299418" cy="288727"/>
          </a:xfrm>
          <a:prstGeom prst="roundRect">
            <a:avLst>
              <a:gd name="adj" fmla="val 13196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7" name="Text 35"/>
          <p:cNvSpPr/>
          <p:nvPr/>
        </p:nvSpPr>
        <p:spPr>
          <a:xfrm>
            <a:off x="787301" y="4791224"/>
            <a:ext cx="1014511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MAGI 系统监控中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80599" y="0"/>
            <a:ext cx="63401" cy="51435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34901" y="317450"/>
            <a:ext cx="762000" cy="381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34901" y="457051"/>
            <a:ext cx="1346963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6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核心主题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634901" y="1015901"/>
            <a:ext cx="4213175" cy="999827"/>
          </a:xfrm>
          <a:prstGeom prst="roundRect">
            <a:avLst>
              <a:gd name="adj" fmla="val 6351"/>
            </a:avLst>
          </a:prstGeom>
          <a:solidFill>
            <a:srgbClr val="4ECDC4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58713" y="1015901"/>
            <a:ext cx="0" cy="999827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73026" y="1168301"/>
            <a:ext cx="3860241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4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自我认同与价值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873026" y="1507927"/>
            <a:ext cx="3860241" cy="3554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00" dirty="0">
                <a:solidFill>
                  <a:srgbClr val="BBBBB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角色们不断追问自我存在的意义，尤其是真嗣始终质疑自己的价值。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634901" y="2168128"/>
            <a:ext cx="4213175" cy="822127"/>
          </a:xfrm>
          <a:prstGeom prst="roundRect">
            <a:avLst>
              <a:gd name="adj" fmla="val 7724"/>
            </a:avLst>
          </a:prstGeom>
          <a:solidFill>
            <a:srgbClr val="FF6B6B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658713" y="2168128"/>
            <a:ext cx="0" cy="822127"/>
          </a:xfrm>
          <a:prstGeom prst="line">
            <a:avLst/>
          </a:prstGeom>
          <a:noFill/>
          <a:ln w="47625">
            <a:solidFill>
              <a:srgbClr val="FF6B6B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873026" y="2320528"/>
            <a:ext cx="3860241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4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人与人的羁绊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873026" y="2660154"/>
            <a:ext cx="3860241" cy="177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00" dirty="0">
                <a:solidFill>
                  <a:srgbClr val="BBBBB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刺猬困境：靠近会互相伤害，疏远又会孤独痛苦。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634901" y="3142655"/>
            <a:ext cx="4213175" cy="822127"/>
          </a:xfrm>
          <a:prstGeom prst="roundRect">
            <a:avLst>
              <a:gd name="adj" fmla="val 7724"/>
            </a:avLst>
          </a:prstGeom>
          <a:solidFill>
            <a:srgbClr val="FF6B6B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658713" y="3142655"/>
            <a:ext cx="0" cy="822127"/>
          </a:xfrm>
          <a:prstGeom prst="line">
            <a:avLst/>
          </a:prstGeom>
          <a:noFill/>
          <a:ln w="47625">
            <a:solidFill>
              <a:srgbClr val="FF6B6B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873026" y="3295055"/>
            <a:ext cx="3860241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4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亲子关系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873026" y="3634680"/>
            <a:ext cx="3860241" cy="177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00" dirty="0">
                <a:solidFill>
                  <a:srgbClr val="BBBBB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碇源堂与真嗣破碎的父子关系，映射出遗弃与情感疏离的主题。</a:t>
            </a:r>
            <a:endParaRPr lang="en-US" sz="1000" dirty="0"/>
          </a:p>
        </p:txBody>
      </p:sp>
      <p:sp>
        <p:nvSpPr>
          <p:cNvPr id="17" name="Text 15"/>
          <p:cNvSpPr/>
          <p:nvPr/>
        </p:nvSpPr>
        <p:spPr>
          <a:xfrm>
            <a:off x="634901" y="4117181"/>
            <a:ext cx="4213175" cy="822127"/>
          </a:xfrm>
          <a:prstGeom prst="roundRect">
            <a:avLst>
              <a:gd name="adj" fmla="val 7724"/>
            </a:avLst>
          </a:prstGeom>
          <a:solidFill>
            <a:srgbClr val="4ECDC4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658713" y="4117181"/>
            <a:ext cx="0" cy="822127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873026" y="4269581"/>
            <a:ext cx="3860241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4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心理与创伤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873026" y="4609207"/>
            <a:ext cx="3860241" cy="177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00" dirty="0">
                <a:solidFill>
                  <a:srgbClr val="BBBBB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通过象征性意象和角色内省，深入探讨抑郁、焦虑与心理创伤。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34901" y="3816697"/>
            <a:ext cx="7810649" cy="818852"/>
          </a:xfrm>
          <a:prstGeom prst="roundRect">
            <a:avLst>
              <a:gd name="adj" fmla="val 7755"/>
            </a:avLst>
          </a:prstGeom>
          <a:solidFill>
            <a:srgbClr val="5A3C78">
              <a:alpha val="3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888802" y="3994398"/>
            <a:ext cx="7448904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200" i="1" dirty="0">
                <a:solidFill>
                  <a:srgbClr val="E0E0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"只要有活下去的意志，哪里都可以是天堂。"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888802" y="4295924"/>
            <a:ext cx="7448904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Bef>
                <a:spcPts val="800"/>
              </a:spcBef>
              <a:buNone/>
            </a:pPr>
            <a:r>
              <a:rPr lang="en-US" sz="10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碇唯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D1B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0750"/>
          </a:xfrm>
          <a:prstGeom prst="rect">
            <a:avLst/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34901" y="355550"/>
            <a:ext cx="1450797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系列年表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634901" y="898475"/>
            <a:ext cx="145079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Bef>
                <a:spcPts val="600"/>
              </a:spcBef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从TV动画到新剧场版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634901" y="1269950"/>
            <a:ext cx="1452860" cy="1223516"/>
          </a:xfrm>
          <a:prstGeom prst="roundRect">
            <a:avLst>
              <a:gd name="adj" fmla="val 5190"/>
            </a:avLst>
          </a:prstGeom>
          <a:solidFill>
            <a:srgbClr val="FFFFFF">
              <a:alpha val="4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634901" y="1269950"/>
            <a:ext cx="1452860" cy="492026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749862" y="1396901"/>
            <a:ext cx="1222939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1995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87301" y="1914376"/>
            <a:ext cx="117102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TV动画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787301" y="2181076"/>
            <a:ext cx="1171021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99999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原作26集TV版播出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2240161" y="1269950"/>
            <a:ext cx="1452860" cy="1223516"/>
          </a:xfrm>
          <a:prstGeom prst="roundRect">
            <a:avLst>
              <a:gd name="adj" fmla="val 5190"/>
            </a:avLst>
          </a:prstGeom>
          <a:solidFill>
            <a:srgbClr val="FFFFFF">
              <a:alpha val="4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2240161" y="1269950"/>
            <a:ext cx="1452860" cy="492026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355122" y="1396901"/>
            <a:ext cx="1222939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1997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392561" y="1914376"/>
            <a:ext cx="117102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旧剧场版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2392561" y="2181076"/>
            <a:ext cx="1171021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99999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Air/真心为你 完结篇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3845421" y="1269950"/>
            <a:ext cx="1452860" cy="1223516"/>
          </a:xfrm>
          <a:prstGeom prst="roundRect">
            <a:avLst>
              <a:gd name="adj" fmla="val 5190"/>
            </a:avLst>
          </a:prstGeom>
          <a:solidFill>
            <a:srgbClr val="FFFFFF">
              <a:alpha val="4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845421" y="1269950"/>
            <a:ext cx="1452860" cy="492026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960382" y="1396901"/>
            <a:ext cx="1222939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2007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997821" y="1914376"/>
            <a:ext cx="117102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新剧场版:序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3997821" y="2181076"/>
            <a:ext cx="1171021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99999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重制版第一部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5450681" y="1269950"/>
            <a:ext cx="1452860" cy="1223516"/>
          </a:xfrm>
          <a:prstGeom prst="roundRect">
            <a:avLst>
              <a:gd name="adj" fmla="val 5190"/>
            </a:avLst>
          </a:prstGeom>
          <a:solidFill>
            <a:srgbClr val="FFFFFF">
              <a:alpha val="4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5450681" y="1269950"/>
            <a:ext cx="1452860" cy="492026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5565642" y="1396901"/>
            <a:ext cx="1222939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2009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603081" y="1914376"/>
            <a:ext cx="117102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新剧场版:破</a:t>
            </a:r>
            <a:endParaRPr lang="en-US" sz="1100" dirty="0"/>
          </a:p>
        </p:txBody>
      </p:sp>
      <p:sp>
        <p:nvSpPr>
          <p:cNvPr id="24" name="Text 22"/>
          <p:cNvSpPr/>
          <p:nvPr/>
        </p:nvSpPr>
        <p:spPr>
          <a:xfrm>
            <a:off x="5603081" y="2181076"/>
            <a:ext cx="1171021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99999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重制版第二部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7055941" y="1269950"/>
            <a:ext cx="1452860" cy="1223516"/>
          </a:xfrm>
          <a:prstGeom prst="roundRect">
            <a:avLst>
              <a:gd name="adj" fmla="val 5190"/>
            </a:avLst>
          </a:prstGeom>
          <a:solidFill>
            <a:srgbClr val="FFFFFF">
              <a:alpha val="4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7055941" y="1269950"/>
            <a:ext cx="1452860" cy="492026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7170902" y="1396901"/>
            <a:ext cx="1222939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2012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208341" y="1914376"/>
            <a:ext cx="117102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新剧场版:Q</a:t>
            </a:r>
            <a:endParaRPr lang="en-US" sz="1100" dirty="0"/>
          </a:p>
        </p:txBody>
      </p:sp>
      <p:sp>
        <p:nvSpPr>
          <p:cNvPr id="29" name="Text 27"/>
          <p:cNvSpPr/>
          <p:nvPr/>
        </p:nvSpPr>
        <p:spPr>
          <a:xfrm>
            <a:off x="7208341" y="2181076"/>
            <a:ext cx="1171021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99999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重制版第三部</a:t>
            </a:r>
            <a:endParaRPr lang="en-US" sz="900" dirty="0"/>
          </a:p>
        </p:txBody>
      </p:sp>
      <p:sp>
        <p:nvSpPr>
          <p:cNvPr id="30" name="Text 28"/>
          <p:cNvSpPr/>
          <p:nvPr/>
        </p:nvSpPr>
        <p:spPr>
          <a:xfrm>
            <a:off x="4559350" y="3174950"/>
            <a:ext cx="25301" cy="381000"/>
          </a:xfrm>
          <a:prstGeom prst="rect">
            <a:avLst/>
          </a:prstGeom>
          <a:solidFill>
            <a:srgbClr val="5C3D99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634901" y="3746450"/>
            <a:ext cx="7874198" cy="1082576"/>
          </a:xfrm>
          <a:prstGeom prst="roundRect">
            <a:avLst>
              <a:gd name="adj" fmla="val 7039"/>
            </a:avLst>
          </a:prstGeom>
          <a:solidFill>
            <a:srgbClr val="FF6B6B">
              <a:alpha val="12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2" name="Shape 30"/>
          <p:cNvSpPr/>
          <p:nvPr/>
        </p:nvSpPr>
        <p:spPr>
          <a:xfrm>
            <a:off x="658713" y="3746450"/>
            <a:ext cx="0" cy="1082576"/>
          </a:xfrm>
          <a:prstGeom prst="line">
            <a:avLst/>
          </a:prstGeom>
          <a:noFill/>
          <a:ln w="47625">
            <a:solidFill>
              <a:srgbClr val="FF6B6B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961876" y="3975050"/>
            <a:ext cx="7413230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8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2021 终章</a:t>
            </a:r>
            <a:endParaRPr lang="en-US" sz="1800" dirty="0"/>
          </a:p>
        </p:txBody>
      </p:sp>
      <p:sp>
        <p:nvSpPr>
          <p:cNvPr id="34" name="Text 32"/>
          <p:cNvSpPr/>
          <p:nvPr/>
        </p:nvSpPr>
        <p:spPr>
          <a:xfrm>
            <a:off x="961876" y="4371826"/>
            <a:ext cx="741323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新剧场版:终 - 新剧场版系列的史诗终章，为26年的EVA传奇画上句号。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88050" y="3619500"/>
            <a:ext cx="3555950" cy="1524000"/>
          </a:xfrm>
          <a:prstGeom prst="rect">
            <a:avLst/>
          </a:prstGeom>
          <a:solidFill>
            <a:srgbClr val="2D1B4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34901" y="381000"/>
            <a:ext cx="762000" cy="38100"/>
          </a:xfrm>
          <a:prstGeom prst="rect">
            <a:avLst/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34901" y="546050"/>
            <a:ext cx="1450797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文化影响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634901" y="1269950"/>
            <a:ext cx="2455515" cy="2244328"/>
          </a:xfrm>
          <a:prstGeom prst="roundRect">
            <a:avLst>
              <a:gd name="adj" fmla="val 4527"/>
            </a:avLst>
          </a:prstGeom>
          <a:solidFill>
            <a:srgbClr val="4ECDC4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34901" y="1293763"/>
            <a:ext cx="2455515" cy="0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88802" y="1571476"/>
            <a:ext cx="507950" cy="507950"/>
          </a:xfrm>
          <a:prstGeom prst="roundRect">
            <a:avLst>
              <a:gd name="adj" fmla="val 180018"/>
            </a:avLst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1066502" y="1692027"/>
            <a:ext cx="155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8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888802" y="2257127"/>
            <a:ext cx="1986668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00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动画革命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88802" y="2631728"/>
            <a:ext cx="1986668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重新定义了动画在艺术和主题上的可能性，影响了无数创作者。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3344317" y="1269950"/>
            <a:ext cx="2455515" cy="2244328"/>
          </a:xfrm>
          <a:prstGeom prst="roundRect">
            <a:avLst>
              <a:gd name="adj" fmla="val 4527"/>
            </a:avLst>
          </a:prstGeom>
          <a:solidFill>
            <a:srgbClr val="FF6B6B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3344317" y="1293763"/>
            <a:ext cx="2455515" cy="0"/>
          </a:xfrm>
          <a:prstGeom prst="line">
            <a:avLst/>
          </a:prstGeom>
          <a:noFill/>
          <a:ln w="47625">
            <a:solidFill>
              <a:srgbClr val="FF6B6B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598218" y="1571476"/>
            <a:ext cx="507950" cy="507950"/>
          </a:xfrm>
          <a:prstGeom prst="roundRect">
            <a:avLst>
              <a:gd name="adj" fmla="val 180018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3775918" y="1692027"/>
            <a:ext cx="155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8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3598218" y="2257127"/>
            <a:ext cx="1986668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00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心理深度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3598218" y="2631728"/>
            <a:ext cx="1986668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开创了动画中复杂心理叙事的先河，公开探讨心理健康议题。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6053733" y="1269950"/>
            <a:ext cx="2455515" cy="2244328"/>
          </a:xfrm>
          <a:prstGeom prst="roundRect">
            <a:avLst>
              <a:gd name="adj" fmla="val 4527"/>
            </a:avLst>
          </a:prstGeom>
          <a:solidFill>
            <a:srgbClr val="4ECDC4">
              <a:alpha val="8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6053733" y="1293763"/>
            <a:ext cx="2455515" cy="0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307634" y="1571476"/>
            <a:ext cx="507950" cy="507950"/>
          </a:xfrm>
          <a:prstGeom prst="roundRect">
            <a:avLst>
              <a:gd name="adj" fmla="val 180018"/>
            </a:avLst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466284" y="1692027"/>
            <a:ext cx="19431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8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</a:t>
            </a:r>
            <a:endParaRPr lang="en-US" sz="1800" dirty="0"/>
          </a:p>
        </p:txBody>
      </p:sp>
      <p:sp>
        <p:nvSpPr>
          <p:cNvPr id="21" name="Text 19"/>
          <p:cNvSpPr/>
          <p:nvPr/>
        </p:nvSpPr>
        <p:spPr>
          <a:xfrm>
            <a:off x="6307634" y="2257127"/>
            <a:ext cx="1986668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00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机甲类型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6307634" y="2631728"/>
            <a:ext cx="1986668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AAAAA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解构并重塑了机甲类型，加入深刻的角色刻画。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630323" y="3914924"/>
            <a:ext cx="46695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32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26</a:t>
            </a:r>
            <a:endParaRPr lang="en-US" sz="3200" dirty="0"/>
          </a:p>
        </p:txBody>
      </p:sp>
      <p:sp>
        <p:nvSpPr>
          <p:cNvPr id="24" name="Text 22"/>
          <p:cNvSpPr/>
          <p:nvPr/>
        </p:nvSpPr>
        <p:spPr>
          <a:xfrm>
            <a:off x="630323" y="4445050"/>
            <a:ext cx="46695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500"/>
              </a:spcBef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TV集数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1722011" y="3914924"/>
            <a:ext cx="569723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32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3200" dirty="0"/>
          </a:p>
        </p:txBody>
      </p:sp>
      <p:sp>
        <p:nvSpPr>
          <p:cNvPr id="26" name="Text 24"/>
          <p:cNvSpPr/>
          <p:nvPr/>
        </p:nvSpPr>
        <p:spPr>
          <a:xfrm>
            <a:off x="1722011" y="4445050"/>
            <a:ext cx="56972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500"/>
              </a:spcBef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新剧场版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2914156" y="3914924"/>
            <a:ext cx="703159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3200" dirty="0">
                <a:solidFill>
                  <a:srgbClr val="4ECDC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25+</a:t>
            </a:r>
            <a:endParaRPr lang="en-US" sz="3200" dirty="0"/>
          </a:p>
        </p:txBody>
      </p:sp>
      <p:sp>
        <p:nvSpPr>
          <p:cNvPr id="28" name="Text 26"/>
          <p:cNvSpPr/>
          <p:nvPr/>
        </p:nvSpPr>
        <p:spPr>
          <a:xfrm>
            <a:off x="2914156" y="4445050"/>
            <a:ext cx="70315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500"/>
              </a:spcBef>
              <a:buNone/>
            </a:pPr>
            <a:r>
              <a:rPr lang="en-US" sz="1100" dirty="0">
                <a:solidFill>
                  <a:srgbClr val="77777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年传奇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0A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2D1B4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1A0A2E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0" y="1269950"/>
            <a:ext cx="63401" cy="2603450"/>
          </a:xfrm>
          <a:prstGeom prst="rect">
            <a:avLst/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2209800" y="576411"/>
            <a:ext cx="4724400" cy="1520726"/>
          </a:xfrm>
          <a:prstGeom prst="roundRect">
            <a:avLst>
              <a:gd name="adj" fmla="val 5011"/>
            </a:avLst>
          </a:prstGeom>
          <a:solidFill>
            <a:srgbClr val="FF6B6B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328416" y="931962"/>
            <a:ext cx="2487168" cy="809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感谢观看</a:t>
            </a:r>
            <a:endParaRPr lang="en-US" sz="4800" dirty="0"/>
          </a:p>
        </p:txBody>
      </p:sp>
      <p:sp>
        <p:nvSpPr>
          <p:cNvPr id="7" name="Text 5"/>
          <p:cNvSpPr/>
          <p:nvPr/>
        </p:nvSpPr>
        <p:spPr>
          <a:xfrm>
            <a:off x="2839641" y="2452688"/>
            <a:ext cx="3464719" cy="631627"/>
          </a:xfrm>
          <a:prstGeom prst="roundRect">
            <a:avLst>
              <a:gd name="adj" fmla="val 8043"/>
            </a:avLst>
          </a:prstGeom>
          <a:solidFill>
            <a:srgbClr val="4ECDC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3387923" y="2630388"/>
            <a:ext cx="2368153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600" dirty="0">
                <a:solidFill>
                  <a:srgbClr val="1A0A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EVA 新世纪福音战士 介绍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142760" y="3528715"/>
            <a:ext cx="285833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i="1" dirty="0">
                <a:solidFill>
                  <a:srgbClr val="E0E0E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"毁灭的命运，也是新生的喜悦。"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3142760" y="3985915"/>
            <a:ext cx="2858330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1200"/>
              </a:spcBef>
              <a:buNone/>
            </a:pPr>
            <a:r>
              <a:rPr lang="en-US" sz="1200" dirty="0">
                <a:solidFill>
                  <a:srgbClr val="FF6B6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新世纪福音战士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3343573" y="4235648"/>
            <a:ext cx="2456855" cy="463451"/>
          </a:xfrm>
          <a:prstGeom prst="roundRect">
            <a:avLst>
              <a:gd name="adj" fmla="val 68508"/>
            </a:avLst>
          </a:prstGeom>
          <a:solidFill>
            <a:srgbClr val="FFFFFF">
              <a:alpha val="8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3734098" y="4372124"/>
            <a:ext cx="170932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100" dirty="0">
                <a:solidFill>
                  <a:srgbClr val="CCCC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神在天上，世界一切安好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新世纪福音战士 - 介绍</dc:title>
  <dc:subject>EVA 动漫介绍</dc:subject>
  <dc:creator>Claude Code</dc:creator>
  <cp:lastModifiedBy>Claude Code</cp:lastModifiedBy>
  <cp:revision>1</cp:revision>
  <dcterms:created xsi:type="dcterms:W3CDTF">2026-01-10T18:34:46Z</dcterms:created>
  <dcterms:modified xsi:type="dcterms:W3CDTF">2026-01-10T18:34:46Z</dcterms:modified>
</cp:coreProperties>
</file>